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58" r:id="rId5"/>
    <p:sldId id="276" r:id="rId6"/>
    <p:sldId id="261" r:id="rId7"/>
    <p:sldId id="262" r:id="rId8"/>
    <p:sldId id="280" r:id="rId9"/>
    <p:sldId id="263" r:id="rId10"/>
    <p:sldId id="281" r:id="rId11"/>
    <p:sldId id="264" r:id="rId12"/>
    <p:sldId id="277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8" r:id="rId22"/>
    <p:sldId id="275" r:id="rId23"/>
    <p:sldId id="282" r:id="rId2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8A8A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>
      <p:cViewPr>
        <p:scale>
          <a:sx n="100" d="100"/>
          <a:sy n="100" d="100"/>
        </p:scale>
        <p:origin x="12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4CEA9-2963-4EF6-B3B6-3658766E8C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9E192B-B2AF-49F9-9792-8ACFA1EFD2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DC66E08-DBDA-44C5-9D25-9CD362FE7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B701B3-A130-4058-8C6E-9EBBFEE3B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A450F5-6220-4D53-9EC6-93672009B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9129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4EEB0-BDF9-45FA-B776-3CF5E7B7C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23B944-B408-4061-AD63-3E74AF7D6C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200590-C4E6-4220-89DC-935474BC6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966BEA-FB66-4841-8377-D36C3F3BC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63C915-B4A7-49B0-B1B7-F44A9736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5857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7CF3ECA-7644-4240-A97E-8534503E46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6E7398-3D26-4997-8F75-3A01A619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BD404E-B50E-48D9-8BB9-71D55074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02B720-B9E4-4014-B674-9827A6854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B5AA28-CBA2-4DB1-96F0-EB2B816AE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885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06320-6C59-40AE-B996-BB2924D79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FA8A098-4C25-4F6B-9C48-5E71CD6C5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E7B1E7-F7C6-4DD8-847A-493610B0F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A2D0A1-7F6E-491E-87C9-6698F8361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2468FC-4014-45B7-8E1B-D8745456D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3626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34B6E-8DE5-46B9-9D8F-EF7B4124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72B56E-E10B-4AFA-A038-A1CE8D550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DD0FB8-FDD8-4437-AF3F-ABDAF64E9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4F22C8-2C8D-44B8-B357-4AF98226F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D6AC54-318F-4416-A55A-4D1E016A6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95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1C8DCE-9CD5-41F0-A74C-AC95EAC4F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9BC8E0-0F37-4A6C-BB69-867CF1E3B3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C3CC0EF-12F6-45A3-BDB9-E4C68ECB4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A161C9-DFD3-4B0C-858C-D418E98F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C3FC96-378B-4D1F-9779-4C0668B9F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1149660-081B-4DC0-9C5E-1054AF55A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4826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464BE8-529C-4738-837F-804DEB08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D6C77C-7694-4812-A43A-7B24D8D5E4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4E4ECC8-5404-462C-93BE-FA90F9EE25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998108F-AFA2-4BD8-B86C-97EAA7DDE9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AB5D45C-F1E1-4B4A-A889-38DE74B3E0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E64F0DB-A080-4AD1-B921-B1A3F540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BC5DF4C-2182-4BB2-BE31-18E08DF91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C29173-BB47-47F2-80C9-0F236F793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00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88A7B9-D5A8-4208-9ED3-FFE58C44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8313F35-45A2-4355-812F-517DE7FC9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0D2A7E6-1F94-4378-81DC-CD8B08D0C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34F515-D61B-44C2-8C3E-55BB86E2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3992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1702BD-60D0-4556-A991-0CB8CE003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520647-590D-4439-A487-B64545FA6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0035FA-8608-4BB1-A5BB-EA9096140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7328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30A6E6-BA6E-4073-B1CA-8CD4C29C8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38987F-82D5-4C05-AF0A-15E551C77A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41144BA-AD80-441E-82A2-E17FAB2C74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0E2263C-5EC7-4065-A351-BB7FA000C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BD2696-AB84-4E08-B84A-065BF9170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6E3917-945F-45EF-B655-CF7B86A1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158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88341-F531-466D-8454-964F44BBB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D9EED10-6AB6-41C6-8498-BD96332666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EE78C13-09CD-4FA8-8C38-3273A5CE0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E7208D7-CE46-4D88-AFFE-F6A9A8BAD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2B35F4-13A7-4F26-9795-387B118F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FD99133-6CF8-4723-AE6A-C0F46A7F9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72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D7784EA-E236-4824-96C0-89596938C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DB5B76-2870-4D6E-BE31-EF77CB95CC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E333EB-45A2-4362-BEC7-50A7B3DDDC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C06D2-2711-473A-953F-EBD69B876C7D}" type="datetimeFigureOut">
              <a:rPr lang="es-ES" smtClean="0"/>
              <a:t>23/02/2018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F8E891-3F4A-4C70-BE10-AC06337E9C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00C3D8-DA27-4689-97B9-CE3E841F94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2680B-3A02-430D-AE09-AC4E648E7A4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2821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3E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8496D4E3-2042-4A7A-B321-DC561546329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 descr="Imagen que contiene texto, periódico, interior&#10;&#10;Descripción generada con confianza alta">
            <a:extLst>
              <a:ext uri="{FF2B5EF4-FFF2-40B4-BE49-F238E27FC236}">
                <a16:creationId xmlns:a16="http://schemas.microsoft.com/office/drawing/2014/main" id="{97A75CD4-94D9-49EB-AAE1-67820A103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5" r="125" b="1"/>
          <a:stretch/>
        </p:blipFill>
        <p:spPr>
          <a:xfrm>
            <a:off x="0" y="-97276"/>
            <a:ext cx="12286034" cy="7247106"/>
          </a:xfrm>
          <a:prstGeom prst="rect">
            <a:avLst/>
          </a:prstGeom>
          <a:effectLst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4245A4-2E90-4CC3-80EB-0F26D03B9822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51823" y="5207570"/>
            <a:ext cx="5144167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CED78E30-7EB1-47E8-AFD2-1D410946F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812712"/>
            <a:ext cx="6696456" cy="4224232"/>
          </a:xfrm>
        </p:spPr>
        <p:txBody>
          <a:bodyPr>
            <a:normAutofit/>
          </a:bodyPr>
          <a:lstStyle/>
          <a:p>
            <a:pPr algn="l"/>
            <a:r>
              <a:rPr lang="es-ES" sz="6600">
                <a:solidFill>
                  <a:srgbClr val="FFFFFF"/>
                </a:solidFill>
              </a:rPr>
              <a:t>PROYECTO FINAL</a:t>
            </a:r>
            <a:endParaRPr lang="es-ES" sz="66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EE9FB33-B886-4688-BBD2-FCD59FF5E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5399833"/>
            <a:ext cx="5257791" cy="645456"/>
          </a:xfrm>
        </p:spPr>
        <p:txBody>
          <a:bodyPr>
            <a:normAutofit/>
          </a:bodyPr>
          <a:lstStyle/>
          <a:p>
            <a:pPr algn="l"/>
            <a:r>
              <a:rPr lang="es-ES">
                <a:solidFill>
                  <a:srgbClr val="FFFFFF"/>
                </a:solidFill>
              </a:rPr>
              <a:t>BIG DATA PROCESSING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064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2. PROCESOS – PROCESAMIENTO DE DATOS (II). </a:t>
            </a:r>
            <a:r>
              <a:rPr lang="es-ES" sz="2800" cap="small" dirty="0"/>
              <a:t>CSV</a:t>
            </a:r>
            <a:endParaRPr lang="es-ES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28B40A-BF37-4E05-969D-97BF9BA761AC}"/>
              </a:ext>
            </a:extLst>
          </p:cNvPr>
          <p:cNvSpPr/>
          <p:nvPr/>
        </p:nvSpPr>
        <p:spPr>
          <a:xfrm>
            <a:off x="2117367" y="1860608"/>
            <a:ext cx="8560340" cy="3903028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ES" sz="3600" dirty="0">
                <a:solidFill>
                  <a:schemeClr val="bg1"/>
                </a:solidFill>
              </a:rPr>
              <a:t>       Muchos datos</a:t>
            </a:r>
          </a:p>
          <a:p>
            <a:r>
              <a:rPr lang="es-ES" sz="3600" dirty="0">
                <a:solidFill>
                  <a:schemeClr val="bg1"/>
                </a:solidFill>
              </a:rPr>
              <a:t>						</a:t>
            </a:r>
          </a:p>
          <a:p>
            <a:r>
              <a:rPr lang="es-ES" sz="3600" dirty="0">
                <a:solidFill>
                  <a:schemeClr val="bg1"/>
                </a:solidFill>
              </a:rPr>
              <a:t>			               </a:t>
            </a:r>
            <a:r>
              <a:rPr lang="es-ES" dirty="0">
                <a:solidFill>
                  <a:schemeClr val="bg1"/>
                </a:solidFill>
              </a:rPr>
              <a:t>Pocos datos</a:t>
            </a:r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A82948AA-FD63-4808-BAAB-E5E2F8322F33}"/>
              </a:ext>
            </a:extLst>
          </p:cNvPr>
          <p:cNvSpPr/>
          <p:nvPr/>
        </p:nvSpPr>
        <p:spPr>
          <a:xfrm>
            <a:off x="5881596" y="3436536"/>
            <a:ext cx="641081" cy="140189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AB68DD57-5CC4-4CF1-A61B-003108D7BD16}"/>
              </a:ext>
            </a:extLst>
          </p:cNvPr>
          <p:cNvSpPr/>
          <p:nvPr/>
        </p:nvSpPr>
        <p:spPr>
          <a:xfrm>
            <a:off x="7502532" y="3932797"/>
            <a:ext cx="479268" cy="409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100" name="Picture 4" descr="Imagen relacionada">
            <a:extLst>
              <a:ext uri="{FF2B5EF4-FFF2-40B4-BE49-F238E27FC236}">
                <a16:creationId xmlns:a16="http://schemas.microsoft.com/office/drawing/2014/main" id="{33B6B6D5-413C-43F9-818E-E600F8FE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131" y="2587534"/>
            <a:ext cx="3252301" cy="325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n relacionada">
            <a:extLst>
              <a:ext uri="{FF2B5EF4-FFF2-40B4-BE49-F238E27FC236}">
                <a16:creationId xmlns:a16="http://schemas.microsoft.com/office/drawing/2014/main" id="{CBC45C7D-F615-4437-B3BD-5D8180480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055" y="3814855"/>
            <a:ext cx="645258" cy="64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60AAAFA0-478D-4FFD-AC04-7E1D790E44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498" y="3007818"/>
            <a:ext cx="857435" cy="857435"/>
          </a:xfrm>
          <a:prstGeom prst="rect">
            <a:avLst/>
          </a:prstGeom>
        </p:spPr>
      </p:pic>
      <p:pic>
        <p:nvPicPr>
          <p:cNvPr id="24" name="Picture 6" descr="Resultado de imagen de clock">
            <a:extLst>
              <a:ext uri="{FF2B5EF4-FFF2-40B4-BE49-F238E27FC236}">
                <a16:creationId xmlns:a16="http://schemas.microsoft.com/office/drawing/2014/main" id="{7FA1655D-EEEF-4FCF-912C-E28BC9FEA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89" y="2439456"/>
            <a:ext cx="488538" cy="4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E0E039A-574C-4B0B-8CA1-C0A29CCFC3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536" y="4009557"/>
            <a:ext cx="1097333" cy="109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624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2. PROCESOS – VISUALIZACIÓN DE DATOS. </a:t>
            </a:r>
            <a:r>
              <a:rPr lang="es-ES" sz="2800" cap="small" dirty="0"/>
              <a:t>Pandas, </a:t>
            </a:r>
            <a:r>
              <a:rPr lang="es-ES" sz="2800" cap="small" dirty="0" err="1"/>
              <a:t>Matplot</a:t>
            </a:r>
            <a:r>
              <a:rPr lang="es-ES" sz="2800" cap="small" dirty="0"/>
              <a:t> </a:t>
            </a:r>
            <a:r>
              <a:rPr lang="es-ES" sz="2800" cap="small" dirty="0" err="1"/>
              <a:t>Lib</a:t>
            </a:r>
            <a:r>
              <a:rPr lang="es-ES" sz="2800" cap="small" dirty="0"/>
              <a:t> y </a:t>
            </a:r>
            <a:r>
              <a:rPr lang="es-ES" sz="2800" cap="small" dirty="0" err="1"/>
              <a:t>SeaBorn</a:t>
            </a:r>
            <a:endParaRPr lang="es-ES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28B40A-BF37-4E05-969D-97BF9BA761AC}"/>
              </a:ext>
            </a:extLst>
          </p:cNvPr>
          <p:cNvSpPr/>
          <p:nvPr/>
        </p:nvSpPr>
        <p:spPr>
          <a:xfrm>
            <a:off x="2117367" y="1860608"/>
            <a:ext cx="8560340" cy="3703614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BC8B2EA-F8BD-4E20-B725-EB7A947EB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482" y="3355018"/>
            <a:ext cx="1650161" cy="165016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BE0D335-1576-491C-BF32-66287677AB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419" y="3199542"/>
            <a:ext cx="1605393" cy="160539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BD9E6A0-2C93-4EED-AB3F-1AD576E8E3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56" y="3661081"/>
            <a:ext cx="1126286" cy="112628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4266904-02AA-4E83-A0EF-808D9DD75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3556" y="2621225"/>
            <a:ext cx="1302736" cy="578317"/>
          </a:xfrm>
          <a:prstGeom prst="rect">
            <a:avLst/>
          </a:prstGeom>
        </p:spPr>
      </p:pic>
      <p:pic>
        <p:nvPicPr>
          <p:cNvPr id="5128" name="Picture 8" descr="Resultado de imagen de matplotlib">
            <a:extLst>
              <a:ext uri="{FF2B5EF4-FFF2-40B4-BE49-F238E27FC236}">
                <a16:creationId xmlns:a16="http://schemas.microsoft.com/office/drawing/2014/main" id="{AA56D467-F3BE-4662-A980-6AE792F5E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989" y="3132701"/>
            <a:ext cx="1853781" cy="44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6E310BB2-3EEB-4F22-B282-AC9E947A7A60}"/>
              </a:ext>
            </a:extLst>
          </p:cNvPr>
          <p:cNvSpPr/>
          <p:nvPr/>
        </p:nvSpPr>
        <p:spPr>
          <a:xfrm>
            <a:off x="4908774" y="3588590"/>
            <a:ext cx="1126286" cy="71920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F13693EC-BC39-4C36-8F2D-0516AAB0F86F}"/>
              </a:ext>
            </a:extLst>
          </p:cNvPr>
          <p:cNvSpPr/>
          <p:nvPr/>
        </p:nvSpPr>
        <p:spPr>
          <a:xfrm>
            <a:off x="8087124" y="3765237"/>
            <a:ext cx="573024" cy="3659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006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27CF8C4-204D-4CAC-ACFE-563D357D46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75" y="252893"/>
            <a:ext cx="8934981" cy="635221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12562ED-372A-4C66-AF38-77870229B82C}"/>
              </a:ext>
            </a:extLst>
          </p:cNvPr>
          <p:cNvSpPr/>
          <p:nvPr/>
        </p:nvSpPr>
        <p:spPr>
          <a:xfrm>
            <a:off x="3857494" y="1189129"/>
            <a:ext cx="4358061" cy="4297271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4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F2E70C-F1F5-40B7-A46D-D2A19DD83211}"/>
              </a:ext>
            </a:extLst>
          </p:cNvPr>
          <p:cNvSpPr txBox="1"/>
          <p:nvPr/>
        </p:nvSpPr>
        <p:spPr>
          <a:xfrm>
            <a:off x="4057814" y="1167319"/>
            <a:ext cx="415774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/>
              <a:t>PROYECTO FINAL</a:t>
            </a:r>
          </a:p>
          <a:p>
            <a:endParaRPr lang="es-ES" sz="4400" dirty="0"/>
          </a:p>
          <a:p>
            <a:pPr marL="342900" indent="-342900">
              <a:buAutoNum type="arabicPeriod"/>
            </a:pPr>
            <a:r>
              <a:rPr lang="es-ES" sz="4400" cap="small" dirty="0"/>
              <a:t>Introducción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Procesos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Resultados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Conclusión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2A64E1E-9F00-4855-A787-2841139DD10D}"/>
              </a:ext>
            </a:extLst>
          </p:cNvPr>
          <p:cNvSpPr/>
          <p:nvPr/>
        </p:nvSpPr>
        <p:spPr>
          <a:xfrm>
            <a:off x="4057814" y="3988339"/>
            <a:ext cx="3549215" cy="593387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9682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3. RESULTADOS</a:t>
            </a:r>
            <a:endParaRPr lang="es-ES" sz="2800" dirty="0"/>
          </a:p>
        </p:txBody>
      </p:sp>
      <p:pic>
        <p:nvPicPr>
          <p:cNvPr id="5" name="Imagen 4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6FAE0D46-CA76-447C-A047-ACAE1D69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135"/>
            <a:ext cx="12192000" cy="54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8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3. RESULTADOS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AE0D46-CA76-447C-A047-ACAE1D69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970" y="1661486"/>
            <a:ext cx="9306060" cy="460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04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3. RESULTADOS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AE0D46-CA76-447C-A047-ACAE1D69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592" y="1239135"/>
            <a:ext cx="9432816" cy="54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529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3. RESULTADOS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AE0D46-CA76-447C-A047-ACAE1D69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206" y="1239135"/>
            <a:ext cx="8669588" cy="54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42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3. RESULTADOS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AE0D46-CA76-447C-A047-ACAE1D69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55" y="1239135"/>
            <a:ext cx="6805689" cy="545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338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3. RESULTADOS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AE0D46-CA76-447C-A047-ACAE1D69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55" y="1306518"/>
            <a:ext cx="6805689" cy="531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358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3. RESULTADOS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AE0D46-CA76-447C-A047-ACAE1D69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155" y="2064115"/>
            <a:ext cx="6805689" cy="38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06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27CF8C4-204D-4CAC-ACFE-563D357D46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75" y="252893"/>
            <a:ext cx="8934981" cy="635221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12562ED-372A-4C66-AF38-77870229B82C}"/>
              </a:ext>
            </a:extLst>
          </p:cNvPr>
          <p:cNvSpPr/>
          <p:nvPr/>
        </p:nvSpPr>
        <p:spPr>
          <a:xfrm>
            <a:off x="3857494" y="1189129"/>
            <a:ext cx="4358061" cy="4297271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4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F2E70C-F1F5-40B7-A46D-D2A19DD83211}"/>
              </a:ext>
            </a:extLst>
          </p:cNvPr>
          <p:cNvSpPr txBox="1"/>
          <p:nvPr/>
        </p:nvSpPr>
        <p:spPr>
          <a:xfrm>
            <a:off x="4057814" y="1167319"/>
            <a:ext cx="415774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/>
              <a:t>PROYECTO FINAL</a:t>
            </a:r>
          </a:p>
          <a:p>
            <a:endParaRPr lang="es-ES" sz="4400" dirty="0"/>
          </a:p>
          <a:p>
            <a:pPr marL="342900" indent="-342900">
              <a:buAutoNum type="arabicPeriod"/>
            </a:pPr>
            <a:r>
              <a:rPr lang="es-ES" sz="4400" cap="small" dirty="0"/>
              <a:t>Introducción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Procesos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Resultados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Conclusión</a:t>
            </a:r>
          </a:p>
        </p:txBody>
      </p:sp>
    </p:spTree>
    <p:extLst>
      <p:ext uri="{BB962C8B-B14F-4D97-AF65-F5344CB8AC3E}">
        <p14:creationId xmlns:p14="http://schemas.microsoft.com/office/powerpoint/2010/main" val="2938443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7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3. RESULTADOS</a:t>
            </a:r>
            <a:endParaRPr lang="es-ES" sz="28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FAE0D46-CA76-447C-A047-ACAE1D69C1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180" y="2064115"/>
            <a:ext cx="6363639" cy="380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888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27CF8C4-204D-4CAC-ACFE-563D357D46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75" y="252893"/>
            <a:ext cx="8934981" cy="635221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12562ED-372A-4C66-AF38-77870229B82C}"/>
              </a:ext>
            </a:extLst>
          </p:cNvPr>
          <p:cNvSpPr/>
          <p:nvPr/>
        </p:nvSpPr>
        <p:spPr>
          <a:xfrm>
            <a:off x="3857494" y="1189129"/>
            <a:ext cx="4358061" cy="4297271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4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F2E70C-F1F5-40B7-A46D-D2A19DD83211}"/>
              </a:ext>
            </a:extLst>
          </p:cNvPr>
          <p:cNvSpPr txBox="1"/>
          <p:nvPr/>
        </p:nvSpPr>
        <p:spPr>
          <a:xfrm>
            <a:off x="4057814" y="1167319"/>
            <a:ext cx="415774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/>
              <a:t>PROYECTO FINAL</a:t>
            </a:r>
          </a:p>
          <a:p>
            <a:endParaRPr lang="es-ES" sz="4400" dirty="0"/>
          </a:p>
          <a:p>
            <a:pPr marL="342900" indent="-342900">
              <a:buAutoNum type="arabicPeriod"/>
            </a:pPr>
            <a:r>
              <a:rPr lang="es-ES" sz="4400" cap="small" dirty="0"/>
              <a:t>Introducción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Procesos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Resultados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Conclusión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FD56FCA-751A-400A-913E-490ED31A2F97}"/>
              </a:ext>
            </a:extLst>
          </p:cNvPr>
          <p:cNvSpPr/>
          <p:nvPr/>
        </p:nvSpPr>
        <p:spPr>
          <a:xfrm>
            <a:off x="4057814" y="4630365"/>
            <a:ext cx="3578399" cy="593387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1956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1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4. CONCLUSIÓN</a:t>
            </a:r>
            <a:endParaRPr lang="es-ES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10C4436-D1D5-46B7-AF36-2A6E307023DF}"/>
              </a:ext>
            </a:extLst>
          </p:cNvPr>
          <p:cNvSpPr/>
          <p:nvPr/>
        </p:nvSpPr>
        <p:spPr>
          <a:xfrm>
            <a:off x="210958" y="1200149"/>
            <a:ext cx="3370442" cy="3703614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800" dirty="0">
                <a:solidFill>
                  <a:schemeClr val="bg1"/>
                </a:solidFill>
              </a:rPr>
              <a:t>Tecnologías</a:t>
            </a:r>
            <a:endParaRPr lang="es-ES" sz="40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4000" dirty="0">
                <a:solidFill>
                  <a:schemeClr val="bg1"/>
                </a:solidFill>
              </a:rPr>
              <a:t>Android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4000" dirty="0">
                <a:solidFill>
                  <a:schemeClr val="bg1"/>
                </a:solidFill>
              </a:rPr>
              <a:t>iOS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4000" dirty="0">
                <a:solidFill>
                  <a:schemeClr val="bg1"/>
                </a:solidFill>
              </a:rPr>
              <a:t>Python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4000" dirty="0">
                <a:solidFill>
                  <a:schemeClr val="bg1"/>
                </a:solidFill>
              </a:rPr>
              <a:t>Java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4000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2379A93-AAF8-47B8-8BBE-636331FAF634}"/>
              </a:ext>
            </a:extLst>
          </p:cNvPr>
          <p:cNvSpPr/>
          <p:nvPr/>
        </p:nvSpPr>
        <p:spPr>
          <a:xfrm>
            <a:off x="9002513" y="4383172"/>
            <a:ext cx="2579887" cy="2229573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800" dirty="0">
                <a:solidFill>
                  <a:schemeClr val="bg1"/>
                </a:solidFill>
              </a:rPr>
              <a:t>Idiomas</a:t>
            </a:r>
            <a:endParaRPr lang="es-E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chemeClr val="bg1"/>
                </a:solidFill>
              </a:rPr>
              <a:t>Inglés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chemeClr val="bg1"/>
                </a:solidFill>
              </a:rPr>
              <a:t>Español</a:t>
            </a:r>
          </a:p>
          <a:p>
            <a:endParaRPr lang="es-ES" sz="3600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DE9026C-59FC-42D4-96BD-C6BDCD7E462D}"/>
              </a:ext>
            </a:extLst>
          </p:cNvPr>
          <p:cNvSpPr/>
          <p:nvPr/>
        </p:nvSpPr>
        <p:spPr>
          <a:xfrm>
            <a:off x="4124999" y="2809874"/>
            <a:ext cx="3941962" cy="2982947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4800" dirty="0">
                <a:solidFill>
                  <a:schemeClr val="bg1"/>
                </a:solidFill>
              </a:rPr>
              <a:t>Países</a:t>
            </a:r>
            <a:endParaRPr lang="es-ES" sz="28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chemeClr val="bg1"/>
                </a:solidFill>
              </a:rPr>
              <a:t>Estados Unidos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chemeClr val="bg1"/>
                </a:solidFill>
              </a:rPr>
              <a:t>Reino Unido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chemeClr val="bg1"/>
                </a:solidFill>
              </a:rPr>
              <a:t>España</a:t>
            </a:r>
          </a:p>
        </p:txBody>
      </p:sp>
    </p:spTree>
    <p:extLst>
      <p:ext uri="{BB962C8B-B14F-4D97-AF65-F5344CB8AC3E}">
        <p14:creationId xmlns:p14="http://schemas.microsoft.com/office/powerpoint/2010/main" val="3695958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531"/>
          <a:stretch/>
        </p:blipFill>
        <p:spPr>
          <a:xfrm>
            <a:off x="0" y="0"/>
            <a:ext cx="1219198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4. CONCLUSIÓN</a:t>
            </a:r>
            <a:endParaRPr lang="es-ES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10C4436-D1D5-46B7-AF36-2A6E307023DF}"/>
              </a:ext>
            </a:extLst>
          </p:cNvPr>
          <p:cNvSpPr/>
          <p:nvPr/>
        </p:nvSpPr>
        <p:spPr>
          <a:xfrm>
            <a:off x="3306563" y="1870133"/>
            <a:ext cx="5578833" cy="3703614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400" dirty="0">
                <a:solidFill>
                  <a:schemeClr val="bg1"/>
                </a:solidFill>
              </a:rPr>
              <a:t>MUCHAS GRACIAS</a:t>
            </a:r>
          </a:p>
        </p:txBody>
      </p:sp>
    </p:spTree>
    <p:extLst>
      <p:ext uri="{BB962C8B-B14F-4D97-AF65-F5344CB8AC3E}">
        <p14:creationId xmlns:p14="http://schemas.microsoft.com/office/powerpoint/2010/main" val="1982230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27CF8C4-204D-4CAC-ACFE-563D357D46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75" y="252893"/>
            <a:ext cx="8934981" cy="635221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12562ED-372A-4C66-AF38-77870229B82C}"/>
              </a:ext>
            </a:extLst>
          </p:cNvPr>
          <p:cNvSpPr/>
          <p:nvPr/>
        </p:nvSpPr>
        <p:spPr>
          <a:xfrm>
            <a:off x="3857494" y="1189129"/>
            <a:ext cx="4358061" cy="4297271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4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F2E70C-F1F5-40B7-A46D-D2A19DD83211}"/>
              </a:ext>
            </a:extLst>
          </p:cNvPr>
          <p:cNvSpPr txBox="1"/>
          <p:nvPr/>
        </p:nvSpPr>
        <p:spPr>
          <a:xfrm>
            <a:off x="4057814" y="1167319"/>
            <a:ext cx="415774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/>
              <a:t>PROYECTO FINAL</a:t>
            </a:r>
          </a:p>
          <a:p>
            <a:endParaRPr lang="es-ES" sz="4400" dirty="0"/>
          </a:p>
          <a:p>
            <a:pPr marL="342900" indent="-342900">
              <a:buAutoNum type="arabicPeriod"/>
            </a:pPr>
            <a:r>
              <a:rPr lang="es-ES" sz="4400" cap="small" dirty="0"/>
              <a:t>Introducción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Procesos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Resultados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Conclusión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FEACF1C-6026-431F-AB55-06BB1A44B66B}"/>
              </a:ext>
            </a:extLst>
          </p:cNvPr>
          <p:cNvSpPr/>
          <p:nvPr/>
        </p:nvSpPr>
        <p:spPr>
          <a:xfrm>
            <a:off x="4057814" y="2651424"/>
            <a:ext cx="3529760" cy="593387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7433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1. INTRODUCCIÓN</a:t>
            </a:r>
            <a:endParaRPr lang="es-ES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6DFBF05-DA44-48F2-AD05-F7FE7217C24D}"/>
              </a:ext>
            </a:extLst>
          </p:cNvPr>
          <p:cNvSpPr/>
          <p:nvPr/>
        </p:nvSpPr>
        <p:spPr>
          <a:xfrm>
            <a:off x="1815810" y="1821697"/>
            <a:ext cx="8560340" cy="3703614"/>
          </a:xfrm>
          <a:prstGeom prst="rect">
            <a:avLst/>
          </a:prstGeom>
          <a:solidFill>
            <a:srgbClr val="8A8A8A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Hay que determinar:</a:t>
            </a:r>
          </a:p>
          <a:p>
            <a:endParaRPr lang="es-E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Cuáles son los lenguajes de programación o herramientas más populares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 qué idiomas se debería de impartir un curso formativo online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 qué países se ha de impartir</a:t>
            </a:r>
          </a:p>
        </p:txBody>
      </p:sp>
    </p:spTree>
    <p:extLst>
      <p:ext uri="{BB962C8B-B14F-4D97-AF65-F5344CB8AC3E}">
        <p14:creationId xmlns:p14="http://schemas.microsoft.com/office/powerpoint/2010/main" val="162611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27CF8C4-204D-4CAC-ACFE-563D357D466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75" y="252893"/>
            <a:ext cx="8934981" cy="6352213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A12562ED-372A-4C66-AF38-77870229B82C}"/>
              </a:ext>
            </a:extLst>
          </p:cNvPr>
          <p:cNvSpPr/>
          <p:nvPr/>
        </p:nvSpPr>
        <p:spPr>
          <a:xfrm>
            <a:off x="3857494" y="1189129"/>
            <a:ext cx="4358061" cy="4297271"/>
          </a:xfrm>
          <a:prstGeom prst="rect">
            <a:avLst/>
          </a:prstGeom>
          <a:gradFill>
            <a:gsLst>
              <a:gs pos="0">
                <a:schemeClr val="accent2">
                  <a:lumMod val="60000"/>
                  <a:lumOff val="40000"/>
                  <a:alpha val="41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F2E70C-F1F5-40B7-A46D-D2A19DD83211}"/>
              </a:ext>
            </a:extLst>
          </p:cNvPr>
          <p:cNvSpPr txBox="1"/>
          <p:nvPr/>
        </p:nvSpPr>
        <p:spPr>
          <a:xfrm>
            <a:off x="4057814" y="1167319"/>
            <a:ext cx="415774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400" b="1" dirty="0"/>
              <a:t>PROYECTO FINAL</a:t>
            </a:r>
          </a:p>
          <a:p>
            <a:endParaRPr lang="es-ES" sz="4400" dirty="0"/>
          </a:p>
          <a:p>
            <a:pPr marL="342900" indent="-342900">
              <a:buAutoNum type="arabicPeriod"/>
            </a:pPr>
            <a:r>
              <a:rPr lang="es-ES" sz="4400" cap="small" dirty="0"/>
              <a:t>Introducción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Procesos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Resultados</a:t>
            </a:r>
          </a:p>
          <a:p>
            <a:pPr marL="342900" indent="-342900">
              <a:buAutoNum type="arabicPeriod"/>
            </a:pPr>
            <a:r>
              <a:rPr lang="es-ES" sz="4400" cap="small" dirty="0"/>
              <a:t>Conclusión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15265E2-A58C-4D8A-8A57-16673C360254}"/>
              </a:ext>
            </a:extLst>
          </p:cNvPr>
          <p:cNvSpPr/>
          <p:nvPr/>
        </p:nvSpPr>
        <p:spPr>
          <a:xfrm>
            <a:off x="4057814" y="3337764"/>
            <a:ext cx="3588125" cy="593387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453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2. PROCESOS - ARQUITECTURA</a:t>
            </a:r>
            <a:endParaRPr lang="es-ES" sz="2800" dirty="0"/>
          </a:p>
        </p:txBody>
      </p:sp>
      <p:pic>
        <p:nvPicPr>
          <p:cNvPr id="5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0B1EA838-93C0-47DB-A0F0-74745FEEE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" y="1424334"/>
            <a:ext cx="12192000" cy="508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9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2. PROCESOS – INGESTA DE DATOS. </a:t>
            </a:r>
            <a:r>
              <a:rPr lang="es-ES" sz="3200" cap="small" dirty="0" err="1"/>
              <a:t>Stack</a:t>
            </a:r>
            <a:r>
              <a:rPr lang="es-ES" sz="3200" cap="small" dirty="0"/>
              <a:t> </a:t>
            </a:r>
            <a:r>
              <a:rPr lang="es-ES" sz="3200" cap="small" dirty="0" err="1"/>
              <a:t>Overflow</a:t>
            </a:r>
            <a:endParaRPr lang="es-ES" sz="2800" cap="smal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28B40A-BF37-4E05-969D-97BF9BA761AC}"/>
              </a:ext>
            </a:extLst>
          </p:cNvPr>
          <p:cNvSpPr/>
          <p:nvPr/>
        </p:nvSpPr>
        <p:spPr>
          <a:xfrm>
            <a:off x="1459149" y="1368133"/>
            <a:ext cx="9415968" cy="5192544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Base de datos de </a:t>
            </a:r>
            <a:r>
              <a:rPr lang="es-ES" sz="3600" dirty="0" err="1">
                <a:solidFill>
                  <a:schemeClr val="bg1"/>
                </a:solidFill>
              </a:rPr>
              <a:t>Stack</a:t>
            </a:r>
            <a:r>
              <a:rPr lang="es-ES" sz="3600" dirty="0">
                <a:solidFill>
                  <a:schemeClr val="bg1"/>
                </a:solidFill>
              </a:rPr>
              <a:t> </a:t>
            </a:r>
            <a:r>
              <a:rPr lang="es-ES" sz="3600" dirty="0" err="1">
                <a:solidFill>
                  <a:schemeClr val="bg1"/>
                </a:solidFill>
              </a:rPr>
              <a:t>Overflow</a:t>
            </a:r>
            <a:endParaRPr lang="es-ES" sz="3600" dirty="0">
              <a:solidFill>
                <a:schemeClr val="bg1"/>
              </a:solidFill>
            </a:endParaRPr>
          </a:p>
          <a:p>
            <a:pPr algn="ctr"/>
            <a:endParaRPr lang="es-ES" sz="3600" dirty="0">
              <a:solidFill>
                <a:schemeClr val="bg1"/>
              </a:solidFill>
            </a:endParaRPr>
          </a:p>
          <a:p>
            <a:pPr algn="ctr"/>
            <a:r>
              <a:rPr lang="es-ES" sz="3600" dirty="0" err="1">
                <a:solidFill>
                  <a:schemeClr val="bg1"/>
                </a:solidFill>
              </a:rPr>
              <a:t>Sqoop</a:t>
            </a:r>
            <a:endParaRPr lang="es-ES" sz="3600" dirty="0">
              <a:solidFill>
                <a:schemeClr val="bg1"/>
              </a:solidFill>
            </a:endParaRPr>
          </a:p>
          <a:p>
            <a:pPr algn="ctr"/>
            <a:endParaRPr lang="es-ES" sz="3600" dirty="0">
              <a:solidFill>
                <a:schemeClr val="bg1"/>
              </a:solidFill>
            </a:endParaRP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Tablas </a:t>
            </a:r>
            <a:r>
              <a:rPr lang="es-ES" sz="3600" dirty="0" err="1">
                <a:solidFill>
                  <a:schemeClr val="bg1"/>
                </a:solidFill>
              </a:rPr>
              <a:t>Hive</a:t>
            </a:r>
            <a:endParaRPr lang="es-E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Resultado de imagen de stack overflow">
            <a:extLst>
              <a:ext uri="{FF2B5EF4-FFF2-40B4-BE49-F238E27FC236}">
                <a16:creationId xmlns:a16="http://schemas.microsoft.com/office/drawing/2014/main" id="{D7895E12-5B79-4CF1-B30B-C005B7844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54" y="4131336"/>
            <a:ext cx="1940424" cy="194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BB26E10-F138-4F77-88FA-F3E06F0EC6B2}"/>
              </a:ext>
            </a:extLst>
          </p:cNvPr>
          <p:cNvSpPr/>
          <p:nvPr/>
        </p:nvSpPr>
        <p:spPr>
          <a:xfrm>
            <a:off x="4978884" y="4527734"/>
            <a:ext cx="3008203" cy="1184557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2" name="Picture 8" descr="Apache Hive logo.svg">
            <a:extLst>
              <a:ext uri="{FF2B5EF4-FFF2-40B4-BE49-F238E27FC236}">
                <a16:creationId xmlns:a16="http://schemas.microsoft.com/office/drawing/2014/main" id="{336279E2-C6D2-4DFF-AB06-CFF98F87F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343" y="4509270"/>
            <a:ext cx="1316174" cy="118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9501ACE-26FC-467F-B248-203EFADB1D6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2233" y="4900937"/>
            <a:ext cx="1438275" cy="438150"/>
          </a:xfrm>
          <a:prstGeom prst="rect">
            <a:avLst/>
          </a:prstGeom>
        </p:spPr>
      </p:pic>
      <p:cxnSp>
        <p:nvCxnSpPr>
          <p:cNvPr id="10" name="Conector recto de flecha 9">
            <a:extLst>
              <a:ext uri="{FF2B5EF4-FFF2-40B4-BE49-F238E27FC236}">
                <a16:creationId xmlns:a16="http://schemas.microsoft.com/office/drawing/2014/main" id="{402BFA78-F781-4F77-B88F-B11E6B9BBC81}"/>
              </a:ext>
            </a:extLst>
          </p:cNvPr>
          <p:cNvCxnSpPr/>
          <p:nvPr/>
        </p:nvCxnSpPr>
        <p:spPr>
          <a:xfrm>
            <a:off x="6125164" y="1974715"/>
            <a:ext cx="0" cy="583659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8B1F8F0-A51E-46B4-A894-A14564A2CCF6}"/>
              </a:ext>
            </a:extLst>
          </p:cNvPr>
          <p:cNvCxnSpPr/>
          <p:nvPr/>
        </p:nvCxnSpPr>
        <p:spPr>
          <a:xfrm>
            <a:off x="6141173" y="3137170"/>
            <a:ext cx="0" cy="583659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2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2. PROCESOS – INGESTA DE DATOS. </a:t>
            </a:r>
            <a:r>
              <a:rPr lang="es-ES" sz="3200" cap="small" dirty="0"/>
              <a:t>Twitter</a:t>
            </a:r>
            <a:endParaRPr lang="es-ES" sz="2800" cap="small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28B40A-BF37-4E05-969D-97BF9BA761AC}"/>
              </a:ext>
            </a:extLst>
          </p:cNvPr>
          <p:cNvSpPr/>
          <p:nvPr/>
        </p:nvSpPr>
        <p:spPr>
          <a:xfrm>
            <a:off x="1459149" y="1145709"/>
            <a:ext cx="9415968" cy="5192544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s-ES" sz="3600" dirty="0">
                <a:solidFill>
                  <a:schemeClr val="bg1"/>
                </a:solidFill>
              </a:rPr>
              <a:t>Tarea periódica</a:t>
            </a:r>
            <a:br>
              <a:rPr lang="es-ES" sz="3600" dirty="0">
                <a:solidFill>
                  <a:schemeClr val="bg1"/>
                </a:solidFill>
              </a:rPr>
            </a:br>
            <a:r>
              <a:rPr lang="es-ES" sz="2400" dirty="0">
                <a:solidFill>
                  <a:srgbClr val="FF6600"/>
                </a:solidFill>
              </a:rPr>
              <a:t>Durante 10 minutos cada hora</a:t>
            </a:r>
          </a:p>
          <a:p>
            <a:pPr algn="ctr"/>
            <a:endParaRPr lang="es-ES" sz="3600" dirty="0">
              <a:solidFill>
                <a:schemeClr val="bg1"/>
              </a:solidFill>
            </a:endParaRPr>
          </a:p>
          <a:p>
            <a:pPr algn="ctr"/>
            <a:r>
              <a:rPr lang="es-ES" sz="3600" dirty="0" err="1">
                <a:solidFill>
                  <a:schemeClr val="bg1"/>
                </a:solidFill>
              </a:rPr>
              <a:t>Tweepy</a:t>
            </a:r>
            <a:r>
              <a:rPr lang="es-ES" sz="3600" dirty="0">
                <a:solidFill>
                  <a:schemeClr val="bg1"/>
                </a:solidFill>
              </a:rPr>
              <a:t> </a:t>
            </a:r>
            <a:r>
              <a:rPr lang="es-ES" sz="3600" dirty="0" err="1">
                <a:solidFill>
                  <a:schemeClr val="bg1"/>
                </a:solidFill>
              </a:rPr>
              <a:t>Streaming</a:t>
            </a:r>
            <a:endParaRPr lang="es-ES" sz="3600" dirty="0">
              <a:solidFill>
                <a:schemeClr val="bg1"/>
              </a:solidFill>
            </a:endParaRPr>
          </a:p>
          <a:p>
            <a:pPr algn="ctr"/>
            <a:r>
              <a:rPr lang="es-ES" sz="2400" dirty="0">
                <a:solidFill>
                  <a:srgbClr val="FF6600"/>
                </a:solidFill>
              </a:rPr>
              <a:t>Proceso de captura personalizado basado en palabras clave</a:t>
            </a:r>
            <a:endParaRPr lang="es-ES" sz="2400" dirty="0">
              <a:solidFill>
                <a:schemeClr val="bg1"/>
              </a:solidFill>
            </a:endParaRPr>
          </a:p>
          <a:p>
            <a:pPr algn="ctr"/>
            <a:endParaRPr lang="es-ES" sz="2400" dirty="0">
              <a:solidFill>
                <a:schemeClr val="bg1"/>
              </a:solidFill>
            </a:endParaRPr>
          </a:p>
          <a:p>
            <a:pPr algn="ctr"/>
            <a:r>
              <a:rPr lang="es-ES" sz="3600" dirty="0">
                <a:solidFill>
                  <a:schemeClr val="bg1"/>
                </a:solidFill>
              </a:rPr>
              <a:t>Almacenamiento en HDFS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EBB26E10-F138-4F77-88FA-F3E06F0EC6B2}"/>
              </a:ext>
            </a:extLst>
          </p:cNvPr>
          <p:cNvSpPr/>
          <p:nvPr/>
        </p:nvSpPr>
        <p:spPr>
          <a:xfrm>
            <a:off x="5319426" y="4698460"/>
            <a:ext cx="2035788" cy="1316114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F8B1F8F0-A51E-46B4-A894-A14564A2CCF6}"/>
              </a:ext>
            </a:extLst>
          </p:cNvPr>
          <p:cNvCxnSpPr>
            <a:cxnSpLocks/>
          </p:cNvCxnSpPr>
          <p:nvPr/>
        </p:nvCxnSpPr>
        <p:spPr>
          <a:xfrm>
            <a:off x="6167133" y="3579779"/>
            <a:ext cx="0" cy="502669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n de tweepy">
            <a:extLst>
              <a:ext uri="{FF2B5EF4-FFF2-40B4-BE49-F238E27FC236}">
                <a16:creationId xmlns:a16="http://schemas.microsoft.com/office/drawing/2014/main" id="{934108E0-A312-43CF-961B-DE30063FA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78" y="4823811"/>
            <a:ext cx="1496865" cy="102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adoop logo.svg">
            <a:extLst>
              <a:ext uri="{FF2B5EF4-FFF2-40B4-BE49-F238E27FC236}">
                <a16:creationId xmlns:a16="http://schemas.microsoft.com/office/drawing/2014/main" id="{689C6F4D-7845-4B20-A8A8-DCAAD027D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97" y="5007656"/>
            <a:ext cx="2720218" cy="70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F831A731-0080-4AE2-B51E-2BCC1CDD728B}"/>
              </a:ext>
            </a:extLst>
          </p:cNvPr>
          <p:cNvCxnSpPr>
            <a:cxnSpLocks/>
          </p:cNvCxnSpPr>
          <p:nvPr/>
        </p:nvCxnSpPr>
        <p:spPr>
          <a:xfrm>
            <a:off x="6167133" y="2146570"/>
            <a:ext cx="0" cy="502669"/>
          </a:xfrm>
          <a:prstGeom prst="straightConnector1">
            <a:avLst/>
          </a:prstGeom>
          <a:ln w="73025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Resultado de imagen de clock">
            <a:extLst>
              <a:ext uri="{FF2B5EF4-FFF2-40B4-BE49-F238E27FC236}">
                <a16:creationId xmlns:a16="http://schemas.microsoft.com/office/drawing/2014/main" id="{B2D770D9-B740-4FD9-9508-576CB2B55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864" y="5135031"/>
            <a:ext cx="488538" cy="48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505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446D839-A08A-490E-8399-13F1938D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8EF12841-E20C-43B4-96D8-96D7E78E5667}"/>
              </a:ext>
            </a:extLst>
          </p:cNvPr>
          <p:cNvSpPr/>
          <p:nvPr/>
        </p:nvSpPr>
        <p:spPr>
          <a:xfrm>
            <a:off x="-20" y="0"/>
            <a:ext cx="12192000" cy="1070811"/>
          </a:xfrm>
          <a:prstGeom prst="rect">
            <a:avLst/>
          </a:prstGeom>
          <a:gradFill flip="none" rotWithShape="1">
            <a:gsLst>
              <a:gs pos="15000">
                <a:schemeClr val="tx1">
                  <a:lumMod val="65000"/>
                  <a:lumOff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200" dirty="0"/>
              <a:t>2. PROCESOS – PROCESAMIENTO DE DATOS (I). </a:t>
            </a:r>
            <a:r>
              <a:rPr lang="es-ES" sz="2800" cap="small" dirty="0" err="1"/>
              <a:t>Spark</a:t>
            </a:r>
            <a:r>
              <a:rPr lang="es-ES" sz="2800" cap="small" dirty="0"/>
              <a:t> SQL</a:t>
            </a:r>
            <a:endParaRPr lang="es-ES" sz="2800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628B40A-BF37-4E05-969D-97BF9BA761AC}"/>
              </a:ext>
            </a:extLst>
          </p:cNvPr>
          <p:cNvSpPr/>
          <p:nvPr/>
        </p:nvSpPr>
        <p:spPr>
          <a:xfrm>
            <a:off x="2117367" y="1860607"/>
            <a:ext cx="8560340" cy="4112175"/>
          </a:xfrm>
          <a:prstGeom prst="rect">
            <a:avLst/>
          </a:prstGeom>
          <a:solidFill>
            <a:schemeClr val="tx1">
              <a:lumMod val="65000"/>
              <a:lumOff val="35000"/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s-ES" sz="3600" dirty="0">
                <a:solidFill>
                  <a:schemeClr val="bg1"/>
                </a:solidFill>
              </a:rPr>
              <a:t>Procesamiento de datos de </a:t>
            </a:r>
            <a:r>
              <a:rPr lang="es-ES" sz="3600" dirty="0" err="1">
                <a:solidFill>
                  <a:schemeClr val="bg1"/>
                </a:solidFill>
              </a:rPr>
              <a:t>Stack</a:t>
            </a:r>
            <a:r>
              <a:rPr lang="es-ES" sz="3600" dirty="0">
                <a:solidFill>
                  <a:schemeClr val="bg1"/>
                </a:solidFill>
              </a:rPr>
              <a:t> </a:t>
            </a:r>
            <a:r>
              <a:rPr lang="es-ES" sz="3600" dirty="0" err="1">
                <a:solidFill>
                  <a:schemeClr val="bg1"/>
                </a:solidFill>
              </a:rPr>
              <a:t>Overflow</a:t>
            </a:r>
            <a:endParaRPr lang="es-ES" sz="3600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600" dirty="0" err="1">
                <a:solidFill>
                  <a:schemeClr val="bg1"/>
                </a:solidFill>
              </a:rPr>
              <a:t>Spark</a:t>
            </a:r>
            <a:r>
              <a:rPr lang="es-ES" sz="3600" dirty="0">
                <a:solidFill>
                  <a:schemeClr val="bg1"/>
                </a:solidFill>
              </a:rPr>
              <a:t> SQL.</a:t>
            </a:r>
          </a:p>
          <a:p>
            <a:endParaRPr lang="es-ES" sz="3600" dirty="0">
              <a:solidFill>
                <a:schemeClr val="bg1"/>
              </a:solidFill>
            </a:endParaRPr>
          </a:p>
          <a:p>
            <a:endParaRPr lang="es-ES" sz="3600" dirty="0">
              <a:solidFill>
                <a:schemeClr val="bg1"/>
              </a:solidFill>
            </a:endParaRPr>
          </a:p>
          <a:p>
            <a:endParaRPr lang="es-ES" sz="3600" dirty="0">
              <a:solidFill>
                <a:schemeClr val="bg1"/>
              </a:solidFill>
            </a:endParaRPr>
          </a:p>
          <a:p>
            <a:r>
              <a:rPr lang="es-ES" sz="3600" dirty="0">
                <a:solidFill>
                  <a:schemeClr val="bg1"/>
                </a:solidFill>
              </a:rPr>
              <a:t>Procesamiento de datos de Twitter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s-ES" sz="3600" dirty="0" err="1">
                <a:solidFill>
                  <a:schemeClr val="bg1"/>
                </a:solidFill>
              </a:rPr>
              <a:t>Spark</a:t>
            </a:r>
            <a:r>
              <a:rPr lang="es-ES" sz="3600" dirty="0">
                <a:solidFill>
                  <a:schemeClr val="bg1"/>
                </a:solidFill>
              </a:rPr>
              <a:t> SQL</a:t>
            </a:r>
          </a:p>
        </p:txBody>
      </p:sp>
      <p:pic>
        <p:nvPicPr>
          <p:cNvPr id="3078" name="Picture 6" descr="Resultado de imagen de filtrar">
            <a:extLst>
              <a:ext uri="{FF2B5EF4-FFF2-40B4-BE49-F238E27FC236}">
                <a16:creationId xmlns:a16="http://schemas.microsoft.com/office/drawing/2014/main" id="{35535689-141E-409A-BDEC-E17DA6513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375" y="3140413"/>
            <a:ext cx="1538591" cy="153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sultado de imagen de seleccion">
            <a:extLst>
              <a:ext uri="{FF2B5EF4-FFF2-40B4-BE49-F238E27FC236}">
                <a16:creationId xmlns:a16="http://schemas.microsoft.com/office/drawing/2014/main" id="{3A65318F-C9D5-4560-849D-4C3BC95E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885" y="3195110"/>
            <a:ext cx="2466190" cy="1538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de transformacion">
            <a:extLst>
              <a:ext uri="{FF2B5EF4-FFF2-40B4-BE49-F238E27FC236}">
                <a16:creationId xmlns:a16="http://schemas.microsoft.com/office/drawing/2014/main" id="{BF976589-D76D-4FC6-A841-C8F25C31B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7ECAE8"/>
              </a:clrFrom>
              <a:clrTo>
                <a:srgbClr val="7ECA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555" y="2818887"/>
            <a:ext cx="4367071" cy="183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A82948AA-FD63-4808-BAAB-E5E2F8322F33}"/>
              </a:ext>
            </a:extLst>
          </p:cNvPr>
          <p:cNvSpPr/>
          <p:nvPr/>
        </p:nvSpPr>
        <p:spPr>
          <a:xfrm>
            <a:off x="4213030" y="3642298"/>
            <a:ext cx="641081" cy="409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AB68DD57-5CC4-4CF1-A61B-003108D7BD16}"/>
              </a:ext>
            </a:extLst>
          </p:cNvPr>
          <p:cNvSpPr/>
          <p:nvPr/>
        </p:nvSpPr>
        <p:spPr>
          <a:xfrm>
            <a:off x="7279088" y="3642298"/>
            <a:ext cx="641081" cy="40937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330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208</Words>
  <Application>Microsoft Office PowerPoint</Application>
  <PresentationFormat>Panorámica</PresentationFormat>
  <Paragraphs>89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Tema de Office</vt:lpstr>
      <vt:lpstr>PROYECTO FINAL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FINAL</dc:title>
  <dc:creator>Marcelino Camacho Paz</dc:creator>
  <cp:lastModifiedBy>Marcelino Camacho Paz</cp:lastModifiedBy>
  <cp:revision>19</cp:revision>
  <dcterms:created xsi:type="dcterms:W3CDTF">2018-02-23T06:38:39Z</dcterms:created>
  <dcterms:modified xsi:type="dcterms:W3CDTF">2018-02-23T10:48:54Z</dcterms:modified>
</cp:coreProperties>
</file>